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61" r:id="rId3"/>
    <p:sldId id="266" r:id="rId4"/>
    <p:sldId id="262" r:id="rId5"/>
    <p:sldId id="263" r:id="rId6"/>
    <p:sldId id="257" r:id="rId7"/>
    <p:sldId id="269" r:id="rId8"/>
    <p:sldId id="259" r:id="rId9"/>
    <p:sldId id="270" r:id="rId10"/>
    <p:sldId id="264" r:id="rId11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9C1147D-5BC5-47E4-BC4A-94B2B5131302}" v="1549" dt="2023-11-06T19:40:56.02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20" autoAdjust="0"/>
    <p:restoredTop sz="94660"/>
  </p:normalViewPr>
  <p:slideViewPr>
    <p:cSldViewPr snapToGrid="0">
      <p:cViewPr varScale="1">
        <p:scale>
          <a:sx n="73" d="100"/>
          <a:sy n="73" d="100"/>
        </p:scale>
        <p:origin x="72" y="3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06/11/2023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88191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06/11/2023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41863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06/11/2023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15096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06/11/2023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981744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06/11/2023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397005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06/11/2023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79029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06/11/2023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523942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06/11/2023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30658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06/11/2023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82375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06/11/2023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604498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06/11/2023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36035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771E8B-6CA5-40B2-8038-0E112F3DAC1C}" type="datetimeFigureOut">
              <a:rPr lang="es-ES" smtClean="0"/>
              <a:t>06/11/2023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33118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DC6A6CFD-2201-F575-475E-65880B69C10D}"/>
              </a:ext>
            </a:extLst>
          </p:cNvPr>
          <p:cNvSpPr/>
          <p:nvPr/>
        </p:nvSpPr>
        <p:spPr>
          <a:xfrm>
            <a:off x="5861" y="-2931"/>
            <a:ext cx="12180276" cy="685799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4" name="Imagen 3" descr="Texto, Código QR&#10;&#10;Descripción generada automáticamente">
            <a:extLst>
              <a:ext uri="{FF2B5EF4-FFF2-40B4-BE49-F238E27FC236}">
                <a16:creationId xmlns:a16="http://schemas.microsoft.com/office/drawing/2014/main" id="{22231720-3D94-92F4-0B76-34962A0438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1138" y="3039587"/>
            <a:ext cx="6318738" cy="1318089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275E0E19-A71D-8439-9752-D65C4C4294D1}"/>
              </a:ext>
            </a:extLst>
          </p:cNvPr>
          <p:cNvSpPr txBox="1"/>
          <p:nvPr/>
        </p:nvSpPr>
        <p:spPr>
          <a:xfrm>
            <a:off x="3191607" y="2502876"/>
            <a:ext cx="5254869" cy="43088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2200" dirty="0">
                <a:solidFill>
                  <a:schemeClr val="bg1"/>
                </a:solidFill>
                <a:ea typeface="Calibri"/>
                <a:cs typeface="Calibri"/>
              </a:rPr>
              <a:t>TO BE SURPRISED ABOUT OUR FIRST OFFICE,</a:t>
            </a:r>
            <a:endParaRPr lang="es-ES" sz="2200">
              <a:solidFill>
                <a:schemeClr val="bg1"/>
              </a:solidFill>
              <a:ea typeface="Calibri"/>
              <a:cs typeface="Calibri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5B7A9EB0-C594-0D3C-4167-2DA72D6ECA8D}"/>
              </a:ext>
            </a:extLst>
          </p:cNvPr>
          <p:cNvSpPr txBox="1"/>
          <p:nvPr/>
        </p:nvSpPr>
        <p:spPr>
          <a:xfrm>
            <a:off x="9568961" y="6043245"/>
            <a:ext cx="2781299" cy="43088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2200" dirty="0" err="1">
                <a:solidFill>
                  <a:schemeClr val="bg1"/>
                </a:solidFill>
                <a:ea typeface="Calibri"/>
                <a:cs typeface="Calibri"/>
              </a:rPr>
              <a:t>by</a:t>
            </a:r>
            <a:r>
              <a:rPr lang="es-ES" sz="2200" dirty="0">
                <a:solidFill>
                  <a:schemeClr val="bg1"/>
                </a:solidFill>
                <a:ea typeface="Calibri"/>
                <a:cs typeface="Calibri"/>
              </a:rPr>
              <a:t> Martina Rivero</a:t>
            </a:r>
          </a:p>
        </p:txBody>
      </p:sp>
    </p:spTree>
    <p:extLst>
      <p:ext uri="{BB962C8B-B14F-4D97-AF65-F5344CB8AC3E}">
        <p14:creationId xmlns:p14="http://schemas.microsoft.com/office/powerpoint/2010/main" val="13202739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won the Game by am-devcorp on DeviantArt">
            <a:extLst>
              <a:ext uri="{FF2B5EF4-FFF2-40B4-BE49-F238E27FC236}">
                <a16:creationId xmlns:a16="http://schemas.microsoft.com/office/drawing/2014/main" id="{9A15D83D-8473-8014-A4AF-95FFEF5E4A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97"/>
            <a:ext cx="12191999" cy="6837484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C1BEB664-22FA-9A47-3E4F-42700010C710}"/>
              </a:ext>
            </a:extLst>
          </p:cNvPr>
          <p:cNvSpPr txBox="1"/>
          <p:nvPr/>
        </p:nvSpPr>
        <p:spPr>
          <a:xfrm>
            <a:off x="3710354" y="1022838"/>
            <a:ext cx="4958860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sz="6600" b="1" dirty="0">
                <a:solidFill>
                  <a:schemeClr val="accent4">
                    <a:lumMod val="75000"/>
                  </a:schemeClr>
                </a:solidFill>
                <a:ea typeface="Calibri"/>
                <a:cs typeface="Calibri"/>
              </a:rPr>
              <a:t>SUNNYVALE!</a:t>
            </a:r>
          </a:p>
        </p:txBody>
      </p:sp>
    </p:spTree>
    <p:extLst>
      <p:ext uri="{BB962C8B-B14F-4D97-AF65-F5344CB8AC3E}">
        <p14:creationId xmlns:p14="http://schemas.microsoft.com/office/powerpoint/2010/main" val="24705371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0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963207E-D92E-33FC-08D1-39625AF08A25}"/>
              </a:ext>
            </a:extLst>
          </p:cNvPr>
          <p:cNvSpPr txBox="1"/>
          <p:nvPr/>
        </p:nvSpPr>
        <p:spPr>
          <a:xfrm>
            <a:off x="2011888" y="2226868"/>
            <a:ext cx="6130651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Wingdings"/>
              <a:buChar char="q"/>
            </a:pPr>
            <a:r>
              <a:rPr lang="es-ES" sz="2400" dirty="0">
                <a:solidFill>
                  <a:schemeClr val="bg1"/>
                </a:solidFill>
                <a:ea typeface="+mn-lt"/>
                <a:cs typeface="+mn-lt"/>
              </a:rPr>
              <a:t>Benchmarking </a:t>
            </a:r>
            <a:r>
              <a:rPr lang="es-ES" sz="2400" err="1">
                <a:solidFill>
                  <a:schemeClr val="bg1"/>
                </a:solidFill>
                <a:ea typeface="+mn-lt"/>
                <a:cs typeface="+mn-lt"/>
              </a:rPr>
              <a:t>of</a:t>
            </a:r>
            <a:r>
              <a:rPr lang="es-ES" sz="24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s-ES" sz="2400" err="1">
                <a:solidFill>
                  <a:schemeClr val="bg1"/>
                </a:solidFill>
                <a:ea typeface="+mn-lt"/>
                <a:cs typeface="+mn-lt"/>
              </a:rPr>
              <a:t>companies</a:t>
            </a:r>
            <a:r>
              <a:rPr lang="es-ES" sz="24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s-ES" sz="2400" err="1">
                <a:solidFill>
                  <a:schemeClr val="bg1"/>
                </a:solidFill>
                <a:ea typeface="+mn-lt"/>
                <a:cs typeface="+mn-lt"/>
              </a:rPr>
              <a:t>related</a:t>
            </a:r>
            <a:r>
              <a:rPr lang="es-ES" sz="24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s-ES" sz="2400" err="1">
                <a:solidFill>
                  <a:schemeClr val="bg1"/>
                </a:solidFill>
                <a:ea typeface="+mn-lt"/>
                <a:cs typeface="+mn-lt"/>
              </a:rPr>
              <a:t>to</a:t>
            </a:r>
            <a:r>
              <a:rPr lang="es-ES" sz="24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s-ES" sz="2400" err="1">
                <a:solidFill>
                  <a:schemeClr val="bg1"/>
                </a:solidFill>
                <a:ea typeface="+mn-lt"/>
                <a:cs typeface="+mn-lt"/>
              </a:rPr>
              <a:t>tech</a:t>
            </a:r>
            <a:r>
              <a:rPr lang="es-ES" sz="2400" dirty="0">
                <a:solidFill>
                  <a:schemeClr val="bg1"/>
                </a:solidFill>
                <a:ea typeface="+mn-lt"/>
                <a:cs typeface="+mn-lt"/>
              </a:rPr>
              <a:t>.</a:t>
            </a:r>
          </a:p>
          <a:p>
            <a:r>
              <a:rPr lang="es-ES" sz="2400" dirty="0">
                <a:solidFill>
                  <a:schemeClr val="bg1"/>
                </a:solidFill>
                <a:ea typeface="+mn-lt"/>
                <a:cs typeface="+mn-lt"/>
              </a:rPr>
              <a:t>                                </a:t>
            </a:r>
          </a:p>
          <a:p>
            <a:pPr marL="285750" indent="-285750">
              <a:buFont typeface="Wingdings"/>
              <a:buChar char="q"/>
            </a:pPr>
            <a:r>
              <a:rPr lang="es-ES" sz="2400" dirty="0">
                <a:solidFill>
                  <a:schemeClr val="bg1"/>
                </a:solidFill>
                <a:ea typeface="Calibri" panose="020F0502020204030204"/>
                <a:cs typeface="Calibri" panose="020F0502020204030204"/>
              </a:rPr>
              <a:t>Total </a:t>
            </a:r>
            <a:r>
              <a:rPr lang="es-ES" sz="2400" dirty="0" err="1">
                <a:solidFill>
                  <a:schemeClr val="bg1"/>
                </a:solidFill>
                <a:ea typeface="Calibri" panose="020F0502020204030204"/>
                <a:cs typeface="Calibri" panose="020F0502020204030204"/>
              </a:rPr>
              <a:t>money</a:t>
            </a:r>
            <a:r>
              <a:rPr lang="es-ES" sz="2400" dirty="0">
                <a:solidFill>
                  <a:schemeClr val="bg1"/>
                </a:solidFill>
                <a:ea typeface="Calibri" panose="020F0502020204030204"/>
                <a:cs typeface="Calibri" panose="020F0502020204030204"/>
              </a:rPr>
              <a:t> </a:t>
            </a:r>
            <a:r>
              <a:rPr lang="es-ES" sz="2400" dirty="0" err="1">
                <a:solidFill>
                  <a:schemeClr val="bg1"/>
                </a:solidFill>
                <a:ea typeface="Calibri" panose="020F0502020204030204"/>
                <a:cs typeface="Calibri" panose="020F0502020204030204"/>
              </a:rPr>
              <a:t>raised</a:t>
            </a:r>
            <a:r>
              <a:rPr lang="es-ES" sz="2400" dirty="0">
                <a:solidFill>
                  <a:schemeClr val="bg1"/>
                </a:solidFill>
                <a:ea typeface="Calibri" panose="020F0502020204030204"/>
                <a:cs typeface="Calibri" panose="020F0502020204030204"/>
              </a:rPr>
              <a:t> &gt; $ 1M.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5707225-8650-AE43-5701-687ECEDC42CC}"/>
              </a:ext>
            </a:extLst>
          </p:cNvPr>
          <p:cNvSpPr txBox="1"/>
          <p:nvPr/>
        </p:nvSpPr>
        <p:spPr>
          <a:xfrm>
            <a:off x="3209191" y="1125415"/>
            <a:ext cx="3406588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sz="3200" b="1" dirty="0">
                <a:solidFill>
                  <a:schemeClr val="bg1"/>
                </a:solidFill>
                <a:ea typeface="Calibri"/>
                <a:cs typeface="Calibri"/>
              </a:rPr>
              <a:t>METHODOLOGY</a:t>
            </a:r>
            <a:endParaRPr lang="es-ES" sz="3200" b="1" dirty="0">
              <a:solidFill>
                <a:schemeClr val="bg1"/>
              </a:solidFill>
            </a:endParaRPr>
          </a:p>
        </p:txBody>
      </p:sp>
      <p:pic>
        <p:nvPicPr>
          <p:cNvPr id="7" name="Imagen 6" descr="3 Competitive Benchmarking Strategies for Tech Brands | Sprinklr | Sprinklr">
            <a:extLst>
              <a:ext uri="{FF2B5EF4-FFF2-40B4-BE49-F238E27FC236}">
                <a16:creationId xmlns:a16="http://schemas.microsoft.com/office/drawing/2014/main" id="{204434BF-EDC9-B850-4C85-9EC44A5397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7756" y="3698678"/>
            <a:ext cx="5380889" cy="2789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9813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0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n 3" descr="Gráfico, Histograma&#10;&#10;Descripción generada automáticamente">
            <a:extLst>
              <a:ext uri="{FF2B5EF4-FFF2-40B4-BE49-F238E27FC236}">
                <a16:creationId xmlns:a16="http://schemas.microsoft.com/office/drawing/2014/main" id="{CD89751B-D5BA-ADE5-9207-50D517C23F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600" y="457200"/>
            <a:ext cx="79248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8438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7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9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11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13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n 3" descr="Gráfico, Gráfico de barras, Histograma&#10;&#10;Descripción generada automáticamente">
            <a:extLst>
              <a:ext uri="{FF2B5EF4-FFF2-40B4-BE49-F238E27FC236}">
                <a16:creationId xmlns:a16="http://schemas.microsoft.com/office/drawing/2014/main" id="{4B672C02-E498-8096-4D73-AA91EEDB3F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4862" y="-4374"/>
            <a:ext cx="5322276" cy="6866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8050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 descr="Gráfico, Gráfico de barras&#10;&#10;Descripción generada automáticamente">
            <a:extLst>
              <a:ext uri="{FF2B5EF4-FFF2-40B4-BE49-F238E27FC236}">
                <a16:creationId xmlns:a16="http://schemas.microsoft.com/office/drawing/2014/main" id="{BA4D9485-9B69-5B24-09FA-F89E4B3F4C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2216" y="482888"/>
            <a:ext cx="7795844" cy="5892226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CFE74FD6-DDF0-8A3C-EE27-F773C0C8FCC0}"/>
              </a:ext>
            </a:extLst>
          </p:cNvPr>
          <p:cNvSpPr txBox="1"/>
          <p:nvPr/>
        </p:nvSpPr>
        <p:spPr>
          <a:xfrm>
            <a:off x="6468208" y="1383322"/>
            <a:ext cx="3156437" cy="584775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1600" dirty="0">
                <a:highlight>
                  <a:srgbClr val="FFFF00"/>
                </a:highlight>
                <a:ea typeface="Calibri"/>
                <a:cs typeface="Calibri"/>
              </a:rPr>
              <a:t>SAN FRANCISCO</a:t>
            </a:r>
          </a:p>
          <a:p>
            <a:r>
              <a:rPr lang="es-ES" sz="1600" dirty="0">
                <a:highlight>
                  <a:srgbClr val="00FF00"/>
                </a:highlight>
                <a:ea typeface="Calibri"/>
                <a:cs typeface="Calibri"/>
              </a:rPr>
              <a:t>SUNNYVALE and </a:t>
            </a:r>
            <a:r>
              <a:rPr lang="es-ES" sz="1600" err="1">
                <a:highlight>
                  <a:srgbClr val="00FF00"/>
                </a:highlight>
                <a:ea typeface="Calibri"/>
                <a:cs typeface="Calibri"/>
              </a:rPr>
              <a:t>surroundings</a:t>
            </a:r>
            <a:endParaRPr lang="es-ES" sz="1600">
              <a:highlight>
                <a:srgbClr val="00FF00"/>
              </a:highlight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931526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Imagen 3" descr="Mapa&#10;&#10;Descripción generada automáticamente">
            <a:extLst>
              <a:ext uri="{FF2B5EF4-FFF2-40B4-BE49-F238E27FC236}">
                <a16:creationId xmlns:a16="http://schemas.microsoft.com/office/drawing/2014/main" id="{45FB354A-3AA3-9379-4C03-7963D1015B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764" b="15434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6675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71321026-4032-62DA-EFAC-399835792E83}"/>
              </a:ext>
            </a:extLst>
          </p:cNvPr>
          <p:cNvSpPr/>
          <p:nvPr/>
        </p:nvSpPr>
        <p:spPr>
          <a:xfrm>
            <a:off x="1392330" y="5322793"/>
            <a:ext cx="9020735" cy="2353235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 useBgFill="1">
        <p:nvSpPr>
          <p:cNvPr id="32" name="Rectangle 7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9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11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13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579B3710-0B4E-F8BC-80DE-97ACF7C63C54}"/>
              </a:ext>
            </a:extLst>
          </p:cNvPr>
          <p:cNvSpPr txBox="1"/>
          <p:nvPr/>
        </p:nvSpPr>
        <p:spPr>
          <a:xfrm>
            <a:off x="2562700" y="2045505"/>
            <a:ext cx="5166946" cy="1877437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/>
              <a:buChar char="q"/>
            </a:pPr>
            <a:r>
              <a:rPr lang="es-ES" sz="2400" dirty="0" err="1">
                <a:solidFill>
                  <a:schemeClr val="bg1"/>
                </a:solidFill>
                <a:ea typeface="Calibri" panose="020F0502020204030204"/>
                <a:cs typeface="Calibri" panose="020F0502020204030204"/>
              </a:rPr>
              <a:t>Vegan</a:t>
            </a:r>
            <a:r>
              <a:rPr lang="es-ES" sz="2400" dirty="0">
                <a:solidFill>
                  <a:schemeClr val="bg1"/>
                </a:solidFill>
                <a:ea typeface="Calibri" panose="020F0502020204030204"/>
                <a:cs typeface="Calibri" panose="020F0502020204030204"/>
              </a:rPr>
              <a:t> restaurants</a:t>
            </a:r>
          </a:p>
          <a:p>
            <a:pPr marL="285750" indent="-285750">
              <a:buFont typeface="Wingdings"/>
              <a:buChar char="q"/>
            </a:pPr>
            <a:r>
              <a:rPr lang="es-ES" sz="2400" dirty="0" err="1">
                <a:solidFill>
                  <a:schemeClr val="bg1"/>
                </a:solidFill>
                <a:ea typeface="Calibri" panose="020F0502020204030204"/>
                <a:cs typeface="Calibri" panose="020F0502020204030204"/>
              </a:rPr>
              <a:t>Airport</a:t>
            </a:r>
            <a:endParaRPr lang="es-ES" sz="2400" dirty="0">
              <a:solidFill>
                <a:schemeClr val="bg1"/>
              </a:solidFill>
              <a:ea typeface="Calibri" panose="020F0502020204030204"/>
              <a:cs typeface="Calibri" panose="020F0502020204030204"/>
            </a:endParaRPr>
          </a:p>
          <a:p>
            <a:pPr marL="285750" indent="-285750">
              <a:buFont typeface="Wingdings"/>
              <a:buChar char="q"/>
            </a:pPr>
            <a:r>
              <a:rPr lang="es-ES" sz="2400" dirty="0" err="1">
                <a:solidFill>
                  <a:schemeClr val="bg1"/>
                </a:solidFill>
                <a:ea typeface="Calibri" panose="020F0502020204030204"/>
                <a:cs typeface="Calibri" panose="020F0502020204030204"/>
              </a:rPr>
              <a:t>Preschools</a:t>
            </a:r>
            <a:endParaRPr lang="es-ES" sz="2400" dirty="0">
              <a:solidFill>
                <a:schemeClr val="bg1"/>
              </a:solidFill>
              <a:ea typeface="Calibri" panose="020F0502020204030204"/>
              <a:cs typeface="Calibri" panose="020F0502020204030204"/>
            </a:endParaRPr>
          </a:p>
          <a:p>
            <a:pPr marL="285750" indent="-285750">
              <a:buFont typeface="Wingdings"/>
              <a:buChar char="q"/>
            </a:pPr>
            <a:r>
              <a:rPr lang="es-ES" sz="2400" dirty="0">
                <a:solidFill>
                  <a:schemeClr val="bg1"/>
                </a:solidFill>
                <a:ea typeface="Calibri" panose="020F0502020204030204"/>
                <a:cs typeface="Calibri" panose="020F0502020204030204"/>
              </a:rPr>
              <a:t>Starbucks</a:t>
            </a:r>
          </a:p>
          <a:p>
            <a:pPr marL="285750" indent="-285750">
              <a:buFont typeface="Wingdings"/>
              <a:buChar char="q"/>
            </a:pPr>
            <a:endParaRPr lang="es-ES" sz="2000" dirty="0">
              <a:solidFill>
                <a:schemeClr val="bg1"/>
              </a:solidFill>
              <a:ea typeface="Calibri" panose="020F0502020204030204"/>
              <a:cs typeface="Calibri" panose="020F0502020204030204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B0F1F949-6E4C-192E-BE9E-75D4AE8AD390}"/>
              </a:ext>
            </a:extLst>
          </p:cNvPr>
          <p:cNvSpPr txBox="1"/>
          <p:nvPr/>
        </p:nvSpPr>
        <p:spPr>
          <a:xfrm>
            <a:off x="2745613" y="1124209"/>
            <a:ext cx="2324445" cy="584775"/>
          </a:xfrm>
          <a:prstGeom prst="rect">
            <a:avLst/>
          </a:prstGeom>
          <a:noFill/>
          <a:ln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" sz="3200" b="1" dirty="0">
                <a:solidFill>
                  <a:srgbClr val="00B050"/>
                </a:solidFill>
                <a:ea typeface="Calibri"/>
                <a:cs typeface="Calibri"/>
              </a:rPr>
              <a:t>CRITERIA</a:t>
            </a:r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D073DA37-DD47-DF4B-8617-CBD7DC400D32}"/>
              </a:ext>
            </a:extLst>
          </p:cNvPr>
          <p:cNvSpPr/>
          <p:nvPr/>
        </p:nvSpPr>
        <p:spPr>
          <a:xfrm>
            <a:off x="456637" y="3843617"/>
            <a:ext cx="8314764" cy="212911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7" name="Imagen 6" descr="Kindergarten Icons &amp; Symbols">
            <a:extLst>
              <a:ext uri="{FF2B5EF4-FFF2-40B4-BE49-F238E27FC236}">
                <a16:creationId xmlns:a16="http://schemas.microsoft.com/office/drawing/2014/main" id="{C64A05B4-61CA-6C3A-C64A-973E5AC400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1984" y="4218754"/>
            <a:ext cx="1207478" cy="1195755"/>
          </a:xfrm>
          <a:prstGeom prst="rect">
            <a:avLst/>
          </a:prstGeom>
        </p:spPr>
      </p:pic>
      <p:pic>
        <p:nvPicPr>
          <p:cNvPr id="8" name="Imagen 7" descr="Starbucks logo transparente png 27076030 PNG">
            <a:extLst>
              <a:ext uri="{FF2B5EF4-FFF2-40B4-BE49-F238E27FC236}">
                <a16:creationId xmlns:a16="http://schemas.microsoft.com/office/drawing/2014/main" id="{26D4D381-55EE-214E-9A99-34EF646EC8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6665" y="3993948"/>
            <a:ext cx="1828800" cy="1828800"/>
          </a:xfrm>
          <a:prstGeom prst="rect">
            <a:avLst/>
          </a:prstGeom>
        </p:spPr>
      </p:pic>
      <p:pic>
        <p:nvPicPr>
          <p:cNvPr id="5" name="Gráfico 3">
            <a:extLst>
              <a:ext uri="{FF2B5EF4-FFF2-40B4-BE49-F238E27FC236}">
                <a16:creationId xmlns:a16="http://schemas.microsoft.com/office/drawing/2014/main" id="{D89B717A-8FD9-CE30-E7F8-2BFA372A59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20079" y="4252372"/>
            <a:ext cx="1219201" cy="1230924"/>
          </a:xfrm>
          <a:prstGeom prst="rect">
            <a:avLst/>
          </a:prstGeom>
        </p:spPr>
      </p:pic>
      <p:pic>
        <p:nvPicPr>
          <p:cNvPr id="6" name="Imagen 5" descr="Airport Generic gradient outline icon">
            <a:extLst>
              <a:ext uri="{FF2B5EF4-FFF2-40B4-BE49-F238E27FC236}">
                <a16:creationId xmlns:a16="http://schemas.microsoft.com/office/drawing/2014/main" id="{5A85896C-19E7-67D8-E809-4554F6693A8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45441" y="4218756"/>
            <a:ext cx="1289538" cy="1289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47134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19">
            <a:extLst>
              <a:ext uri="{FF2B5EF4-FFF2-40B4-BE49-F238E27FC236}">
                <a16:creationId xmlns:a16="http://schemas.microsoft.com/office/drawing/2014/main" id="{0205D939-00C4-4F2E-9797-3170DD040D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E4E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1">
            <a:extLst>
              <a:ext uri="{FF2B5EF4-FFF2-40B4-BE49-F238E27FC236}">
                <a16:creationId xmlns:a16="http://schemas.microsoft.com/office/drawing/2014/main" id="{38EE4E44-1403-472B-8C01-D354CB8F5A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56866" y="480060"/>
            <a:ext cx="5458122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n 6" descr="Mapa&#10;&#10;Descripción generada automáticamente">
            <a:extLst>
              <a:ext uri="{FF2B5EF4-FFF2-40B4-BE49-F238E27FC236}">
                <a16:creationId xmlns:a16="http://schemas.microsoft.com/office/drawing/2014/main" id="{78D555A7-1B5D-774D-CC43-004ADCEEEE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56" r="5948"/>
          <a:stretch/>
        </p:blipFill>
        <p:spPr>
          <a:xfrm>
            <a:off x="6421035" y="643467"/>
            <a:ext cx="5129784" cy="5571066"/>
          </a:xfrm>
          <a:prstGeom prst="rect">
            <a:avLst/>
          </a:prstGeom>
        </p:spPr>
      </p:pic>
      <p:sp>
        <p:nvSpPr>
          <p:cNvPr id="28" name="Rectangle 23">
            <a:extLst>
              <a:ext uri="{FF2B5EF4-FFF2-40B4-BE49-F238E27FC236}">
                <a16:creationId xmlns:a16="http://schemas.microsoft.com/office/drawing/2014/main" id="{583CCE40-4C5F-42D3-86D9-7892AD1E9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5458121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n 5" descr="Mapa&#10;&#10;Descripción generada automáticamente">
            <a:extLst>
              <a:ext uri="{FF2B5EF4-FFF2-40B4-BE49-F238E27FC236}">
                <a16:creationId xmlns:a16="http://schemas.microsoft.com/office/drawing/2014/main" id="{BF6EF90C-9802-28BF-B4FA-DB9BD0CD9E6C}"/>
              </a:ext>
            </a:extLst>
          </p:cNvPr>
          <p:cNvPicPr>
            <a:picLocks/>
          </p:cNvPicPr>
          <p:nvPr/>
        </p:nvPicPr>
        <p:blipFill rotWithShape="1">
          <a:blip r:embed="rId3"/>
          <a:srcRect l="8550" r="14333"/>
          <a:stretch/>
        </p:blipFill>
        <p:spPr>
          <a:xfrm>
            <a:off x="641180" y="643467"/>
            <a:ext cx="5129784" cy="5571066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D2C7B544-E09C-D831-50D2-70432CADFC27}"/>
              </a:ext>
            </a:extLst>
          </p:cNvPr>
          <p:cNvSpPr txBox="1"/>
          <p:nvPr/>
        </p:nvSpPr>
        <p:spPr>
          <a:xfrm>
            <a:off x="2286001" y="-5602"/>
            <a:ext cx="1851772" cy="47287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2400" b="1" dirty="0">
                <a:solidFill>
                  <a:schemeClr val="bg1"/>
                </a:solidFill>
                <a:latin typeface="Angsana New"/>
                <a:ea typeface="Calibri"/>
                <a:cs typeface="Calibri"/>
              </a:rPr>
              <a:t>SAN FRANCISCO</a:t>
            </a:r>
            <a:endParaRPr lang="es-ES" sz="2400" b="1" dirty="0">
              <a:solidFill>
                <a:schemeClr val="bg1"/>
              </a:solidFill>
              <a:latin typeface="Angsana New"/>
            </a:endParaRP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4273C31B-86B5-4839-5D84-9BF958E6AA5C}"/>
              </a:ext>
            </a:extLst>
          </p:cNvPr>
          <p:cNvSpPr txBox="1"/>
          <p:nvPr/>
        </p:nvSpPr>
        <p:spPr>
          <a:xfrm>
            <a:off x="8053755" y="6121"/>
            <a:ext cx="1851772" cy="47287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2400" b="1" dirty="0">
                <a:solidFill>
                  <a:schemeClr val="bg1"/>
                </a:solidFill>
                <a:latin typeface="Angsana New"/>
                <a:ea typeface="Calibri"/>
                <a:cs typeface="Calibri"/>
              </a:rPr>
              <a:t>SUNNYVALE</a:t>
            </a:r>
            <a:endParaRPr lang="es-E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59761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71321026-4032-62DA-EFAC-399835792E83}"/>
              </a:ext>
            </a:extLst>
          </p:cNvPr>
          <p:cNvSpPr/>
          <p:nvPr/>
        </p:nvSpPr>
        <p:spPr>
          <a:xfrm>
            <a:off x="1392330" y="5322793"/>
            <a:ext cx="9020735" cy="2353235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 useBgFill="1">
        <p:nvSpPr>
          <p:cNvPr id="32" name="Rectangle 7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9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11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13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uadroTexto 1">
            <a:extLst>
              <a:ext uri="{FF2B5EF4-FFF2-40B4-BE49-F238E27FC236}">
                <a16:creationId xmlns:a16="http://schemas.microsoft.com/office/drawing/2014/main" id="{579B3710-0B4E-F8BC-80DE-97ACF7C63C54}"/>
              </a:ext>
            </a:extLst>
          </p:cNvPr>
          <p:cNvSpPr txBox="1"/>
          <p:nvPr/>
        </p:nvSpPr>
        <p:spPr>
          <a:xfrm>
            <a:off x="1386082" y="2258418"/>
            <a:ext cx="3105064" cy="1877437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/>
              <a:buChar char="ü"/>
            </a:pPr>
            <a:r>
              <a:rPr lang="es-ES" sz="2400" dirty="0">
                <a:solidFill>
                  <a:schemeClr val="bg1"/>
                </a:solidFill>
                <a:ea typeface="Calibri" panose="020F0502020204030204"/>
                <a:cs typeface="Calibri" panose="020F0502020204030204"/>
              </a:rPr>
              <a:t>+ </a:t>
            </a:r>
            <a:r>
              <a:rPr lang="es-ES" sz="2400" err="1">
                <a:solidFill>
                  <a:schemeClr val="bg1"/>
                </a:solidFill>
                <a:ea typeface="Calibri" panose="020F0502020204030204"/>
                <a:cs typeface="Calibri" panose="020F0502020204030204"/>
              </a:rPr>
              <a:t>vegan</a:t>
            </a:r>
            <a:r>
              <a:rPr lang="es-ES" sz="2400" dirty="0">
                <a:solidFill>
                  <a:schemeClr val="bg1"/>
                </a:solidFill>
                <a:ea typeface="Calibri" panose="020F0502020204030204"/>
                <a:cs typeface="Calibri" panose="020F0502020204030204"/>
              </a:rPr>
              <a:t> restaurants.</a:t>
            </a:r>
          </a:p>
          <a:p>
            <a:pPr marL="342900" indent="-342900">
              <a:buFont typeface="Wingdings"/>
              <a:buChar char="ü"/>
            </a:pPr>
            <a:r>
              <a:rPr lang="es-ES" sz="2400" dirty="0">
                <a:solidFill>
                  <a:schemeClr val="bg1"/>
                </a:solidFill>
                <a:ea typeface="Calibri" panose="020F0502020204030204"/>
                <a:cs typeface="Calibri" panose="020F0502020204030204"/>
              </a:rPr>
              <a:t>+ Starbucks.</a:t>
            </a:r>
          </a:p>
          <a:p>
            <a:pPr marL="342900" indent="-342900">
              <a:buFont typeface="Wingdings"/>
              <a:buChar char="ü"/>
            </a:pPr>
            <a:r>
              <a:rPr lang="es-ES" sz="2400" dirty="0">
                <a:solidFill>
                  <a:schemeClr val="bg1"/>
                </a:solidFill>
                <a:ea typeface="Calibri" panose="020F0502020204030204"/>
                <a:cs typeface="Calibri" panose="020F0502020204030204"/>
              </a:rPr>
              <a:t>+ </a:t>
            </a:r>
            <a:r>
              <a:rPr lang="es-ES" sz="2400" err="1">
                <a:solidFill>
                  <a:schemeClr val="bg1"/>
                </a:solidFill>
                <a:ea typeface="Calibri" panose="020F0502020204030204"/>
                <a:cs typeface="Calibri" panose="020F0502020204030204"/>
              </a:rPr>
              <a:t>tech</a:t>
            </a:r>
            <a:r>
              <a:rPr lang="es-ES" sz="2400" dirty="0">
                <a:solidFill>
                  <a:schemeClr val="bg1"/>
                </a:solidFill>
                <a:ea typeface="Calibri" panose="020F0502020204030204"/>
                <a:cs typeface="Calibri" panose="020F0502020204030204"/>
              </a:rPr>
              <a:t> </a:t>
            </a:r>
            <a:r>
              <a:rPr lang="es-ES" sz="2400" err="1">
                <a:solidFill>
                  <a:schemeClr val="bg1"/>
                </a:solidFill>
                <a:ea typeface="Calibri" panose="020F0502020204030204"/>
                <a:cs typeface="Calibri" panose="020F0502020204030204"/>
              </a:rPr>
              <a:t>companies</a:t>
            </a:r>
            <a:r>
              <a:rPr lang="es-ES" sz="2400" dirty="0">
                <a:solidFill>
                  <a:schemeClr val="bg1"/>
                </a:solidFill>
                <a:ea typeface="Calibri" panose="020F0502020204030204"/>
                <a:cs typeface="Calibri" panose="020F0502020204030204"/>
              </a:rPr>
              <a:t>. </a:t>
            </a:r>
          </a:p>
          <a:p>
            <a:pPr marL="342900" indent="-342900">
              <a:buFont typeface="Wingdings"/>
              <a:buChar char="ü"/>
            </a:pPr>
            <a:endParaRPr lang="es-ES" sz="2400">
              <a:solidFill>
                <a:srgbClr val="000000"/>
              </a:solidFill>
              <a:ea typeface="Calibri" panose="020F0502020204030204"/>
              <a:cs typeface="Calibri" panose="020F0502020204030204"/>
            </a:endParaRPr>
          </a:p>
          <a:p>
            <a:pPr marL="285750" indent="-285750">
              <a:buFont typeface="Wingdings"/>
              <a:buChar char="q"/>
            </a:pPr>
            <a:endParaRPr lang="es-ES" sz="2000" dirty="0">
              <a:solidFill>
                <a:schemeClr val="bg1"/>
              </a:solidFill>
              <a:ea typeface="Calibri" panose="020F0502020204030204"/>
              <a:cs typeface="Calibri" panose="020F0502020204030204"/>
            </a:endParaRPr>
          </a:p>
        </p:txBody>
      </p:sp>
      <p:sp>
        <p:nvSpPr>
          <p:cNvPr id="11" name="CuadroTexto 2">
            <a:extLst>
              <a:ext uri="{FF2B5EF4-FFF2-40B4-BE49-F238E27FC236}">
                <a16:creationId xmlns:a16="http://schemas.microsoft.com/office/drawing/2014/main" id="{B0F1F949-6E4C-192E-BE9E-75D4AE8AD390}"/>
              </a:ext>
            </a:extLst>
          </p:cNvPr>
          <p:cNvSpPr txBox="1"/>
          <p:nvPr/>
        </p:nvSpPr>
        <p:spPr>
          <a:xfrm>
            <a:off x="1389701" y="788031"/>
            <a:ext cx="6112032" cy="584775"/>
          </a:xfrm>
          <a:prstGeom prst="rect">
            <a:avLst/>
          </a:prstGeom>
          <a:noFill/>
          <a:ln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3200" b="1" dirty="0">
                <a:solidFill>
                  <a:srgbClr val="00B050"/>
                </a:solidFill>
                <a:ea typeface="Calibri"/>
                <a:cs typeface="Calibri"/>
              </a:rPr>
              <a:t>SAN FRANCISCO   VS   SUNNYVALE</a:t>
            </a:r>
          </a:p>
        </p:txBody>
      </p:sp>
      <p:pic>
        <p:nvPicPr>
          <p:cNvPr id="17" name="Imagen 16" descr="Mario (Super Smash Bros.) | Smashpedia | Fandom">
            <a:extLst>
              <a:ext uri="{FF2B5EF4-FFF2-40B4-BE49-F238E27FC236}">
                <a16:creationId xmlns:a16="http://schemas.microsoft.com/office/drawing/2014/main" id="{98800067-FF40-962B-5036-799282969F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2430" y="2591000"/>
            <a:ext cx="2552700" cy="3793912"/>
          </a:xfrm>
          <a:prstGeom prst="rect">
            <a:avLst/>
          </a:prstGeom>
        </p:spPr>
      </p:pic>
      <p:sp>
        <p:nvSpPr>
          <p:cNvPr id="19" name="CuadroTexto 1">
            <a:extLst>
              <a:ext uri="{FF2B5EF4-FFF2-40B4-BE49-F238E27FC236}">
                <a16:creationId xmlns:a16="http://schemas.microsoft.com/office/drawing/2014/main" id="{B38D8A10-FD85-E0F5-1D4A-965EC710C510}"/>
              </a:ext>
            </a:extLst>
          </p:cNvPr>
          <p:cNvSpPr txBox="1"/>
          <p:nvPr/>
        </p:nvSpPr>
        <p:spPr>
          <a:xfrm>
            <a:off x="5050404" y="2258418"/>
            <a:ext cx="3430034" cy="2246769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/>
              <a:buChar char="ü"/>
            </a:pPr>
            <a:r>
              <a:rPr lang="es-ES" sz="2400" dirty="0">
                <a:solidFill>
                  <a:schemeClr val="bg1"/>
                </a:solidFill>
                <a:ea typeface="Calibri" panose="020F0502020204030204"/>
                <a:cs typeface="Calibri" panose="020F0502020204030204"/>
              </a:rPr>
              <a:t>+ </a:t>
            </a:r>
            <a:r>
              <a:rPr lang="es-ES" sz="2400" dirty="0" err="1">
                <a:solidFill>
                  <a:schemeClr val="bg1"/>
                </a:solidFill>
                <a:ea typeface="Calibri" panose="020F0502020204030204"/>
                <a:cs typeface="Calibri" panose="020F0502020204030204"/>
              </a:rPr>
              <a:t>preschools</a:t>
            </a:r>
            <a:r>
              <a:rPr lang="es-ES" sz="2400" dirty="0">
                <a:solidFill>
                  <a:schemeClr val="bg1"/>
                </a:solidFill>
                <a:ea typeface="Calibri" panose="020F0502020204030204"/>
                <a:cs typeface="Calibri" panose="020F0502020204030204"/>
              </a:rPr>
              <a:t>.</a:t>
            </a:r>
            <a:endParaRPr lang="es-ES" dirty="0">
              <a:solidFill>
                <a:schemeClr val="bg1"/>
              </a:solidFill>
              <a:ea typeface="Calibri" panose="020F0502020204030204"/>
              <a:cs typeface="Calibri" panose="020F0502020204030204"/>
            </a:endParaRPr>
          </a:p>
          <a:p>
            <a:pPr marL="342900" indent="-342900">
              <a:buFont typeface="Wingdings"/>
              <a:buChar char="ü"/>
            </a:pPr>
            <a:r>
              <a:rPr lang="es-ES" sz="2400" dirty="0" err="1">
                <a:solidFill>
                  <a:schemeClr val="bg1"/>
                </a:solidFill>
                <a:ea typeface="Calibri"/>
                <a:cs typeface="Calibri"/>
              </a:rPr>
              <a:t>Closer</a:t>
            </a:r>
            <a:r>
              <a:rPr lang="es-ES" sz="24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s-ES" sz="2400" dirty="0" err="1">
                <a:solidFill>
                  <a:schemeClr val="bg1"/>
                </a:solidFill>
                <a:ea typeface="Calibri"/>
                <a:cs typeface="Calibri"/>
              </a:rPr>
              <a:t>airport</a:t>
            </a:r>
            <a:r>
              <a:rPr lang="es-ES" sz="2400" dirty="0">
                <a:solidFill>
                  <a:schemeClr val="bg1"/>
                </a:solidFill>
                <a:ea typeface="Calibri"/>
                <a:cs typeface="Calibri"/>
              </a:rPr>
              <a:t>.</a:t>
            </a:r>
          </a:p>
          <a:p>
            <a:pPr marL="342900" indent="-342900">
              <a:buFont typeface="Wingdings"/>
              <a:buChar char="ü"/>
            </a:pPr>
            <a:r>
              <a:rPr lang="es-ES" sz="2400" dirty="0" err="1">
                <a:solidFill>
                  <a:schemeClr val="bg1"/>
                </a:solidFill>
                <a:ea typeface="Calibri"/>
                <a:cs typeface="Calibri"/>
              </a:rPr>
              <a:t>Lower</a:t>
            </a:r>
            <a:r>
              <a:rPr lang="es-ES" sz="24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s-ES" sz="2400" dirty="0" err="1">
                <a:solidFill>
                  <a:schemeClr val="bg1"/>
                </a:solidFill>
                <a:ea typeface="Calibri"/>
                <a:cs typeface="Calibri"/>
              </a:rPr>
              <a:t>cost</a:t>
            </a:r>
            <a:r>
              <a:rPr lang="es-ES" sz="24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s-ES" sz="2400" dirty="0" err="1">
                <a:solidFill>
                  <a:schemeClr val="bg1"/>
                </a:solidFill>
                <a:ea typeface="Calibri"/>
                <a:cs typeface="Calibri"/>
              </a:rPr>
              <a:t>of</a:t>
            </a:r>
            <a:r>
              <a:rPr lang="es-ES" sz="2400" dirty="0">
                <a:solidFill>
                  <a:schemeClr val="bg1"/>
                </a:solidFill>
                <a:ea typeface="Calibri"/>
                <a:cs typeface="Calibri"/>
              </a:rPr>
              <a:t> living.</a:t>
            </a:r>
          </a:p>
          <a:p>
            <a:pPr marL="342900" indent="-342900">
              <a:buFont typeface="Wingdings"/>
              <a:buChar char="ü"/>
            </a:pPr>
            <a:endParaRPr lang="es-ES" sz="2400" dirty="0">
              <a:solidFill>
                <a:srgbClr val="FFFFFF"/>
              </a:solidFill>
              <a:ea typeface="Calibri"/>
              <a:cs typeface="Calibri"/>
            </a:endParaRPr>
          </a:p>
          <a:p>
            <a:pPr marL="342900" indent="-342900">
              <a:buFont typeface="Wingdings"/>
              <a:buChar char="ü"/>
            </a:pPr>
            <a:endParaRPr lang="es-ES" sz="2400">
              <a:solidFill>
                <a:srgbClr val="000000"/>
              </a:solidFill>
              <a:ea typeface="Calibri"/>
              <a:cs typeface="Calibri"/>
            </a:endParaRPr>
          </a:p>
          <a:p>
            <a:pPr marL="285750" indent="-285750">
              <a:buFont typeface="Wingdings"/>
              <a:buChar char="q"/>
            </a:pPr>
            <a:endParaRPr lang="es-ES" sz="2000" dirty="0">
              <a:solidFill>
                <a:schemeClr val="bg1"/>
              </a:solidFill>
              <a:ea typeface="Calibri"/>
              <a:cs typeface="Calibri"/>
            </a:endParaRPr>
          </a:p>
        </p:txBody>
      </p:sp>
      <p:sp>
        <p:nvSpPr>
          <p:cNvPr id="20" name="CuadroTexto 1">
            <a:extLst>
              <a:ext uri="{FF2B5EF4-FFF2-40B4-BE49-F238E27FC236}">
                <a16:creationId xmlns:a16="http://schemas.microsoft.com/office/drawing/2014/main" id="{99707693-EE65-7D41-A829-F5810617F129}"/>
              </a:ext>
            </a:extLst>
          </p:cNvPr>
          <p:cNvSpPr txBox="1"/>
          <p:nvPr/>
        </p:nvSpPr>
        <p:spPr>
          <a:xfrm>
            <a:off x="2786816" y="4488387"/>
            <a:ext cx="4393740" cy="1138773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2400" b="1" dirty="0">
                <a:solidFill>
                  <a:srgbClr val="00B050"/>
                </a:solidFill>
                <a:ea typeface="Calibri" panose="020F0502020204030204"/>
                <a:cs typeface="Calibri" panose="020F0502020204030204"/>
              </a:rPr>
              <a:t>So...  </a:t>
            </a:r>
            <a:r>
              <a:rPr lang="es-ES" sz="2400" b="1" dirty="0" err="1">
                <a:solidFill>
                  <a:srgbClr val="00B050"/>
                </a:solidFill>
                <a:ea typeface="Calibri" panose="020F0502020204030204"/>
                <a:cs typeface="Calibri" panose="020F0502020204030204"/>
              </a:rPr>
              <a:t>who</a:t>
            </a:r>
            <a:r>
              <a:rPr lang="es-ES" sz="2400" b="1" dirty="0">
                <a:solidFill>
                  <a:srgbClr val="00B050"/>
                </a:solidFill>
                <a:ea typeface="Calibri" panose="020F0502020204030204"/>
                <a:cs typeface="Calibri" panose="020F0502020204030204"/>
              </a:rPr>
              <a:t> </a:t>
            </a:r>
            <a:r>
              <a:rPr lang="es-ES" sz="2400" b="1" dirty="0" err="1">
                <a:solidFill>
                  <a:srgbClr val="00B050"/>
                </a:solidFill>
                <a:ea typeface="Calibri" panose="020F0502020204030204"/>
                <a:cs typeface="Calibri" panose="020F0502020204030204"/>
              </a:rPr>
              <a:t>is</a:t>
            </a:r>
            <a:r>
              <a:rPr lang="es-ES" sz="2400" b="1" dirty="0">
                <a:solidFill>
                  <a:srgbClr val="00B050"/>
                </a:solidFill>
                <a:ea typeface="Calibri" panose="020F0502020204030204"/>
                <a:cs typeface="Calibri" panose="020F0502020204030204"/>
              </a:rPr>
              <a:t> </a:t>
            </a:r>
            <a:r>
              <a:rPr lang="es-ES" sz="2400" b="1" dirty="0" err="1">
                <a:solidFill>
                  <a:srgbClr val="00B050"/>
                </a:solidFill>
                <a:ea typeface="Calibri" panose="020F0502020204030204"/>
                <a:cs typeface="Calibri" panose="020F0502020204030204"/>
              </a:rPr>
              <a:t>the</a:t>
            </a:r>
            <a:r>
              <a:rPr lang="es-ES" sz="2400" b="1" dirty="0">
                <a:solidFill>
                  <a:srgbClr val="00B050"/>
                </a:solidFill>
                <a:ea typeface="Calibri" panose="020F0502020204030204"/>
                <a:cs typeface="Calibri" panose="020F0502020204030204"/>
              </a:rPr>
              <a:t> </a:t>
            </a:r>
            <a:r>
              <a:rPr lang="es-ES" sz="2400" b="1" dirty="0" err="1">
                <a:solidFill>
                  <a:srgbClr val="00B050"/>
                </a:solidFill>
                <a:ea typeface="Calibri" panose="020F0502020204030204"/>
                <a:cs typeface="Calibri" panose="020F0502020204030204"/>
              </a:rPr>
              <a:t>winner</a:t>
            </a:r>
            <a:r>
              <a:rPr lang="es-ES" sz="2400" b="1" dirty="0">
                <a:solidFill>
                  <a:srgbClr val="00B050"/>
                </a:solidFill>
                <a:ea typeface="Calibri" panose="020F0502020204030204"/>
                <a:cs typeface="Calibri" panose="020F0502020204030204"/>
              </a:rPr>
              <a:t>?</a:t>
            </a:r>
            <a:endParaRPr lang="es-ES" b="1" dirty="0">
              <a:solidFill>
                <a:srgbClr val="00B050"/>
              </a:solidFill>
              <a:ea typeface="Calibri" panose="020F0502020204030204"/>
              <a:cs typeface="Calibri" panose="020F0502020204030204"/>
            </a:endParaRPr>
          </a:p>
          <a:p>
            <a:pPr marL="342900" indent="-342900">
              <a:buFont typeface="Wingdings"/>
              <a:buChar char="ü"/>
            </a:pPr>
            <a:endParaRPr lang="es-ES" sz="2400">
              <a:solidFill>
                <a:srgbClr val="000000"/>
              </a:solidFill>
              <a:ea typeface="Calibri" panose="020F0502020204030204"/>
              <a:cs typeface="Calibri" panose="020F0502020204030204"/>
            </a:endParaRPr>
          </a:p>
          <a:p>
            <a:pPr marL="285750" indent="-285750">
              <a:buFont typeface="Wingdings"/>
              <a:buChar char="q"/>
            </a:pPr>
            <a:endParaRPr lang="es-ES" sz="2000" dirty="0">
              <a:solidFill>
                <a:schemeClr val="bg1"/>
              </a:solidFill>
              <a:ea typeface="Calibri" panose="020F0502020204030204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63081085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Panorámica</PresentationFormat>
  <Paragraphs>0</Paragraphs>
  <Slides>10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1" baseType="lpstr"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/>
  <cp:lastModifiedBy/>
  <cp:revision>385</cp:revision>
  <dcterms:created xsi:type="dcterms:W3CDTF">2023-11-06T17:42:02Z</dcterms:created>
  <dcterms:modified xsi:type="dcterms:W3CDTF">2023-11-06T19:41:22Z</dcterms:modified>
</cp:coreProperties>
</file>

<file path=docProps/thumbnail.jpeg>
</file>